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6" r:id="rId22"/>
    <p:sldId id="275" r:id="rId23"/>
    <p:sldId id="278" r:id="rId24"/>
    <p:sldId id="279" r:id="rId25"/>
    <p:sldId id="280" r:id="rId26"/>
    <p:sldId id="281" r:id="rId27"/>
    <p:sldId id="282" r:id="rId28"/>
    <p:sldId id="285" r:id="rId29"/>
    <p:sldId id="284" r:id="rId30"/>
    <p:sldId id="283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7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7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9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3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1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2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6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868E-3547-4076-9E27-01518AEA5A7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1C17-37B7-4A3B-AFDD-5B9FD2E61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4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Char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772816"/>
            <a:ext cx="59766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«Возрастные кризисы</a:t>
            </a:r>
            <a:br>
              <a:rPr lang="ru-RU" alt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кризиса новорожденности</a:t>
            </a:r>
          </a:p>
          <a:p>
            <a:pPr algn="ctr"/>
            <a:r>
              <a:rPr lang="ru-RU" alt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7 лет</a:t>
            </a:r>
            <a:r>
              <a:rPr lang="ru-RU" altLang="ru-RU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49723"/>
            <a:ext cx="5184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Крыловская дошкольная группа «Ромашка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996" y="5949280"/>
            <a:ext cx="1411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 А.А.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6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может начаться уже в 2,5 года, а закончиться в 4 года.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420888"/>
            <a:ext cx="30060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Малыш 2,5-3 лет:</a:t>
            </a:r>
            <a:b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Мама, дай машинку!</a:t>
            </a:r>
            <a:b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 дает со словами:</a:t>
            </a:r>
            <a:b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Возьми, сынок.</a:t>
            </a:r>
            <a:b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Малыш раздраженно:</a:t>
            </a:r>
            <a:b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Не хочу машинку!</a:t>
            </a:r>
            <a:b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 забирает игрушку. Малыш гневно:</a:t>
            </a:r>
            <a:b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Дай машинку!!! А-а-а!!!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так далее по нарастающей... </a:t>
            </a: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1983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подходе к кризису присутствуют четкие признаки: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острый интерес к своему изображению в зеркале;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озадачивается своей внешностью, заинтересован тем, как он выглядит в глазах других. У девочек интерес к нарядам; мальчики начинают проявлять озабоченность своей успешностью, например, в конструировании. Остро реагируют на неудачу.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5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51344"/>
              </p:ext>
            </p:extLst>
          </p:nvPr>
        </p:nvGraphicFramePr>
        <p:xfrm>
          <a:off x="428625" y="357188"/>
          <a:ext cx="6231607" cy="588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8260796" imgH="6212362" progId="Excel.Chart.8">
                  <p:embed/>
                </p:oleObj>
              </mc:Choice>
              <mc:Fallback>
                <p:oleObj r:id="rId4" imgW="8260796" imgH="6212362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57188"/>
                        <a:ext cx="6231607" cy="5880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04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кризиса 3 лет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26" y="692696"/>
            <a:ext cx="17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6333" y="1672643"/>
            <a:ext cx="214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СТРОПТИВОСТЬ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329" y="3501008"/>
            <a:ext cx="2036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ПРОТЕСТ-БУНТ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7440" y="3414086"/>
            <a:ext cx="166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СВОЕВОЛИЕ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8345" y="4581128"/>
            <a:ext cx="2348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ОБЕСЦЕНИВАНИЕ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9154" y="4602428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ДЕСПОТИЗМ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9974" y="1487977"/>
            <a:ext cx="170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9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2683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Вынуждает ребенка поступать </a:t>
            </a: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вопреки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желанию. Ребенок отказывается делать, то что мы его просим, не потому, что ему не хочется, а только потому, что его попросили об этом.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026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негативизме ребенок поступает наперекор своему желанию.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непослушании он следует своему желанию, которое идет вразрез с желанием взрослого.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мотив – сделать не так, как просят, а наоборот.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0514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 избирателен: ребенок отказывается выполнять просьбы только определенных людей. С остальными он может быть послушным и покладистым.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4439" y="1287344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02842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трогай!»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«Ешь быстро!»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MC90023273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4" y="2276872"/>
            <a:ext cx="2128912" cy="21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3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2206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8334" y="1052736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360" y="1404635"/>
            <a:ext cx="207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«кто – кого»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987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настаивает на чем-либо не потому, что ему сильно хочется, а </a:t>
            </a: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что он этого потребовал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это реакция не на предложение, а на собственное решение.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2048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упрямстве ребенок противоречит только потому, что не хочет отступать от своего слова.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делает наперекор другим потому, что это он так сказал, и это он не хочет менять своих решений.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 descr="MC90023273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34" y="2548468"/>
            <a:ext cx="2598738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27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2799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СТРОПТИВОСТЬ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24744"/>
            <a:ext cx="2146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СТРОПТИВОСТЬ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1515376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Авторитарное 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Безлична и не направлена против человека. Строптивость направлена против самого образа жизни, против тех правил, которые были в его жизни до 3 лет.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014883"/>
            <a:ext cx="2158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СВОЕВОЛИЕ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4878" y="2564904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6610" y="2934236"/>
            <a:ext cx="2248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самостоятельности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783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хочет делать все сам, даже если не умеет. 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20" descr="MC90023243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09" y="4529098"/>
            <a:ext cx="26384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9" descr="MC900343335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7297"/>
            <a:ext cx="264318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3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2049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Протест-бунт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8" descr="MC90034533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2" y="938337"/>
            <a:ext cx="2262188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ребенка носит протестующий характер. Ребенок находится «в состоянии войны с окружающими, в постоянном конфликте с ними».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Выливается в частые ссоры с родителями.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2868" y="2090172"/>
            <a:ext cx="306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ОБЕСЦЕНИВАНИЕ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4928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Обесцениваются старые привязанности ребенка к вещам, к людям, к правилам поведения. </a:t>
            </a:r>
          </a:p>
          <a:p>
            <a:pPr algn="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речи появляются выражения, которые означают все плохое, отрицательное, негативное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785" y="3176160"/>
            <a:ext cx="219803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ДЕСПОТИЗМ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016" y="41490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изо всех сил пытается проявить власть над окружающими, ему хочется добиться того положения, которое было на раннем детстве, когда исполнялись все его желания.</a:t>
            </a:r>
          </a:p>
          <a:p>
            <a:pPr algn="just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Ревность к братьям и сестрам, с которыми он вынужден делить власть.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4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340768"/>
            <a:ext cx="49744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Кризис 7-летнего</a:t>
            </a:r>
          </a:p>
          <a:p>
            <a:pPr algn="ctr"/>
            <a:r>
              <a:rPr lang="ru-RU" alt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возраста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gallery_2_392_78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153592" cy="21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allery_2_388_62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1969"/>
            <a:ext cx="187290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2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476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манерничают, мальчишки кривляются, и те и другие словно бы дружно забывают привычно-правильные нормы поведения. Почистить зубы, убрать постель или протереть туфельки - привычные бытовые ритуалы вдруг так надоедают, что дети начинают их упорно игнорировать.</a:t>
            </a:r>
            <a:b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n_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49067" cy="30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ss05_02_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636912"/>
            <a:ext cx="346969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allery_2_392_25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18002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9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132780"/>
              </p:ext>
            </p:extLst>
          </p:nvPr>
        </p:nvGraphicFramePr>
        <p:xfrm>
          <a:off x="467544" y="404665"/>
          <a:ext cx="5571767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Слайд" r:id="rId4" imgW="4570378" imgH="3427462" progId="PowerPoint.Slide.8">
                  <p:embed/>
                </p:oleObj>
              </mc:Choice>
              <mc:Fallback>
                <p:oleObj name="Слайд" r:id="rId4" imgW="4570378" imgH="3427462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4665"/>
                        <a:ext cx="5571767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1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476672"/>
            <a:ext cx="3771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семи лет: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99241"/>
            <a:ext cx="6030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переходе с одной ведущей деятельности на другую: от игровой к учебной. От того, как ребёнок проживёт этот период, зависит многое в его жизни. В это время у него меняется восприятие себя любимого: от вопроса «что я знаю в этом мире» ребёнок переходит к определению «какой я есть». Ваш малыш теряет детскую непосредственность и способность восхищаться собой в любой момент, поскольку у него формируется самооценка. Также ребенок начинает более критично оценивать других людей, в том числе и взрослых, меняются его отношения с окружающим миром. Появление самоконтроля проявляется, в первую очередь, в контроле над своими эмоциями. </a:t>
            </a: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65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Какие изменения произошли с Вашим ребенком?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60988"/>
            <a:ext cx="63184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1.На смену детской импульсивности и непосредственности приходит оценивание своих поступков и осознание того, как его поведение будет оценено окружающими.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Ребенок уже умеет сознательно управлять своими эмоциями, хотя они по-прежнему переполняют его. 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gallery_2_391_68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67" y="4673464"/>
            <a:ext cx="992188" cy="16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2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5598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3.Ваш уже не малыш начинает обобщать свои переживания, благодаря чему меняется его поведение.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Меняется взгляд на мир, он становится более реалистичным.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5. Ребенок начинает осознавать свое место в обществе.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6. Появляется новая потребность – в активной умственной деятельности.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7. На смену игровой деятельности пришла учебная, которая станет теперь ведущей.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192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Главная причина – смена деятельности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lass49f2ce813dc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8958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66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4766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смену </a:t>
            </a:r>
            <a:r>
              <a:rPr lang="ru-RU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пришла </a:t>
            </a:r>
            <a:r>
              <a:rPr lang="ru-RU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познавательная, учебная</a:t>
            </a:r>
            <a:endParaRPr lang="ru-RU" alt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hildren_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266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789040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– это не только учиться в школе, это получать знания, развивать свои способности, приобретать практические навыки, учиться мастерству; в общем, заниматься осмысленной работой.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46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Малыш становится первоклассником</a:t>
            </a:r>
            <a:endParaRPr lang="ru-RU" alt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3(1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1882"/>
            <a:ext cx="5688632" cy="43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9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546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режим;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уроков;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успехи и неудачи;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момент 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оценочности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нагрузка;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 уделяет много внимания одному, как это было в семье;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 все с разными характерами.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gallery_2_392_3923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52028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63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404664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утомление;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апатия;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работоспособности;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эмоционального тонуса и т.д.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1239562739_rebenok_ne_hochet_v_shkolu_155417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3845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31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476672"/>
            <a:ext cx="4740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последствия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217" y="1061447"/>
            <a:ext cx="45720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учиться, посещать школу; 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успеваемость; 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общении со сверстниками; 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закрепленная высокая тревожность в сочетании с неадекватной самооценкой;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развиться невроз, который необходимо лечить с помощью психолога, психиатра. 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0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548680"/>
            <a:ext cx="2828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Фазы кризиса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33455"/>
            <a:ext cx="52920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дошкольников, запаздывающих с приходом в школу: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Докритическая фаза</a:t>
            </a:r>
            <a:r>
              <a:rPr lang="ru-RU" altLang="ru-RU" i="1" dirty="0" smtClean="0">
                <a:solidFill>
                  <a:srgbClr val="FFCC00"/>
                </a:solidFill>
                <a:latin typeface="Georgia" pitchFamily="18" charset="0"/>
              </a:rPr>
              <a:t>.</a:t>
            </a:r>
            <a:r>
              <a:rPr lang="ru-RU" altLang="ru-RU" dirty="0" smtClean="0"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общей структуре деятельности ребенка постепенно начинает отходить на второй план. Он пытается модифицировать игру, тянется к продуктивной, значимой, оцениваемой взрослыми деятельности. У ребенка начинает формироваться субъективное желание стать школьником. 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Критическая фаза</a:t>
            </a:r>
            <a:r>
              <a:rPr lang="ru-RU" altLang="ru-RU" i="1" dirty="0" smtClean="0">
                <a:solidFill>
                  <a:srgbClr val="FFCC00"/>
                </a:solidFill>
                <a:latin typeface="Georgia" pitchFamily="18" charset="0"/>
              </a:rPr>
              <a:t>.</a:t>
            </a:r>
            <a:r>
              <a:rPr lang="ru-RU" altLang="ru-RU" dirty="0" smtClean="0"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и субъективно ребенок готов к переходу к учебной деятельности, но формальный переход к учению запаздывает. Он </a:t>
            </a:r>
            <a:r>
              <a:rPr lang="ru-RU" alt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своим положением дошкольника, переживает эмоционально-личностный дискомфорт, в поведении появляется негативная симптоматика, направленная в первую очередь на родителей. 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alt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Посткритическая</a:t>
            </a: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фаза</a:t>
            </a:r>
            <a:r>
              <a:rPr lang="ru-RU" altLang="ru-RU" i="1" dirty="0" smtClean="0">
                <a:latin typeface="Georgia" pitchFamily="18" charset="0"/>
              </a:rPr>
              <a:t>.</a:t>
            </a:r>
            <a:r>
              <a:rPr lang="ru-RU" altLang="ru-RU" dirty="0" smtClean="0"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приходит в школу, где постепенно восстанавливается его внутренний комфорт, исчезает негативная симптоматика. 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8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6560" y="620688"/>
            <a:ext cx="2756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кризис?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642" y="1412776"/>
            <a:ext cx="59225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Кризис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это закономерный этап в жизни каждого человека, переход на качественно новый уровень развития. Кризис возникает там, где появляются новые потребности, а старые формы их удовлетворения перестают выполнять свои функции и уже не помогают, а чаще даже мешают развитию. 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770063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40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610242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первоклассников, рано пришедших в школу: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rgbClr val="C00000"/>
                </a:solidFill>
                <a:latin typeface="Georgia" pitchFamily="18" charset="0"/>
              </a:rPr>
              <a:t>1 </a:t>
            </a:r>
            <a:r>
              <a:rPr lang="ru-RU" altLang="ru-RU" b="1" i="1" dirty="0" smtClean="0">
                <a:solidFill>
                  <a:srgbClr val="C00000"/>
                </a:solidFill>
                <a:latin typeface="Georgia" pitchFamily="18" charset="0"/>
              </a:rPr>
              <a:t>фаза</a:t>
            </a:r>
            <a:r>
              <a:rPr lang="ru-RU" altLang="ru-RU" i="1" dirty="0" smtClean="0">
                <a:solidFill>
                  <a:schemeClr val="accent2"/>
                </a:solidFill>
                <a:latin typeface="Georgia" pitchFamily="18" charset="0"/>
              </a:rPr>
              <a:t>.</a:t>
            </a:r>
            <a:r>
              <a:rPr lang="ru-RU" altLang="ru-RU" dirty="0" smtClean="0"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достаточно удовлетворен игрой. В процессе одинаковой для всех детей подготовки к школе у ребенка даже может сформироваться субъективное стремление к школе, но объективные предпосылки перехода еще не сформированы. </a:t>
            </a:r>
            <a:endParaRPr lang="ru-RU" alt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фаза</a:t>
            </a:r>
            <a:r>
              <a:rPr lang="ru-RU" altLang="ru-RU" i="1" dirty="0" smtClean="0">
                <a:latin typeface="Georgia" pitchFamily="18" charset="0"/>
              </a:rPr>
              <a:t>.</a:t>
            </a:r>
            <a:r>
              <a:rPr lang="ru-RU" altLang="ru-RU" dirty="0" smtClean="0"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приходит в I класс с несформированными предпосылками перехода от игровой к учебной деятельности, получает первые дисциплинарные замечания, переживает неуспех в учебной деятельности и по-прежнему тянется к игре. Ребенок испытывает неудовлетворенность своим общественным положением, переживает эмоционально-личностный дискомфорт. В поведении появляется негативная симптоматика, направленная на родителей и учителя. </a:t>
            </a:r>
            <a:endParaRPr lang="ru-RU" alt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q"/>
            </a:pP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фаза</a:t>
            </a:r>
            <a:r>
              <a:rPr lang="ru-RU" altLang="ru-RU" i="1" dirty="0" smtClean="0">
                <a:latin typeface="Georgia" pitchFamily="18" charset="0"/>
              </a:rPr>
              <a:t>.</a:t>
            </a:r>
            <a:r>
              <a:rPr lang="ru-RU" altLang="ru-RU" dirty="0" smtClean="0"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вынужден осуществлять параллельно обязательную учебную и желаемую игровую деятельность на равных условиях. В таких условиях восстанавливается эмоционально-личностный комфорт, сглаживается негативная симптоматика.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17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период адаптации прошел спокойнее: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0486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 до школы измените режим для малыша. Пусть утром он встаёт рано, а вечером не задерживается допоздна.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 ребёнка со школой и учительницей. Если малыш будет знать, где в школе его класс, столовая, туалет, он будет чувствовать себя увереннее.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ребёнку запомнить дорогу от школы домой. Ведь если он «уже взрослый», то непременно захочет возвращаться сам. </a:t>
            </a: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92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58864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начальный период обучения не загружайте малыша различными «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развивалками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»: кружками, репетиторами, музыкой. Пусть он привыкнет к чему-то одному — в данном случае к школе.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на несколько недель отпуск. Ребёнку просто необходима ваша поддержка: обстановка дома должна быть спокойной, а мама или папа при необходимости помогут.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семьёй оптимистов, тогда любые проблемы и кризисы развития вам нипочём.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57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родителей на данном этапе предельно проста: понять особенности развития и во время поддержать ребенка, создавая тем самым благоприятные условия для его личностного  подъема, как по лесенке. </a:t>
            </a: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5547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93324"/>
            <a:ext cx="3312368" cy="27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90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ople0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623618" cy="43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7936" y="5085184"/>
            <a:ext cx="5142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4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56084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Кризисы развития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относительно короткие (от нескольких месяцев до года-двух) периоды в жизни, в течение которых человек заметно меняется, поднимается на новую жизненную ступень. Кризисы бывают не только в детстве (1 год, 3 года, 7 лет, 13 лет), но и во взрослом возрасте, так как личность человека развивается непрерывно.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1" y="3068960"/>
            <a:ext cx="4680520" cy="27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8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Общим для всех кризисов развития являются несколько основных критериев: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5170"/>
            <a:ext cx="6084168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«Острый» период.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Границы, отделяющие начало и конец кризиса от смежных с ним возрастов, в высшей степени </a:t>
            </a:r>
            <a:r>
              <a:rPr lang="ru-RU" alt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неотчетливы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Но хотя период кризиса возникает незаметно, и очень трудно определить момент его начала и окончания, характерным для любого такого этапа является то, что он имеет в середине своего рода пиковую точку, резкое обострение. </a:t>
            </a:r>
          </a:p>
          <a:p>
            <a:pPr marL="609600" indent="-609600">
              <a:lnSpc>
                <a:spcPct val="80000"/>
              </a:lnSpc>
            </a:pPr>
            <a:endParaRPr lang="ru-RU" alt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Трудновоспитуемость</a:t>
            </a:r>
            <a:r>
              <a:rPr lang="ru-RU" alt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Значительная часть детей в период кризиса трудно поддается воспитанию. У ребенка часто снижается школьная успеваемость, работоспособность, ослабляется интерес к бывшим любимым занятиям. Характерны конфликты с окружающими, внутренняя жизнь часто связана с болезненными переживаниями. Однако конкретный характер протекания критических периодов во многом определяется внешними условиями. Таким образом, человеческих проявлений гораздо больше вариаций во время кризисов, чем в стабильные периоды. </a:t>
            </a:r>
          </a:p>
          <a:p>
            <a:pPr marL="609600" indent="-609600">
              <a:lnSpc>
                <a:spcPct val="80000"/>
              </a:lnSpc>
            </a:pPr>
            <a:endParaRPr lang="ru-RU" alt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Впечатление регресса</a:t>
            </a:r>
            <a:r>
              <a:rPr lang="ru-RU" alt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Негативные внешние характеристики поведения в период кризиса создают впечатление того, что ребенок, развиваясь, не столько приобретает для себя, сколько теряет из приобретенного прежде.</a:t>
            </a: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0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3265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Кризис новорождённости: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32985"/>
            <a:ext cx="4572000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 первый кризис связан с резким изменением условий жизни новорожденного. Ребенок из привычных условий попадает в новый мир. С первых дней жизни у младенца имеется  система безусловных рефлексов: пищевых, защитных и  ориентировочных. Происходит  адаптация ребенка к новым условиям жизни.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4088" y="1700808"/>
            <a:ext cx="3301450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06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3234" y="517339"/>
            <a:ext cx="315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1 года.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590465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первого года жизни социальная ситуация полного слияния ребенка с взрослым как будто взрывается изнутри. Малыш начинает понимать и разграничивать: я малыш, а он – взрослый, мы – разные. В этом суть кризиса первого года жизни. В этом возрасте ребенок приобретает определенную степень самостоятельности: появляются первые слова, происходит становление навыков ходьбы, развиваются действия с предметами. Ребенок все активнее познает мир. Раньше он не умел ходить, его передвижение было ограничено. С того времени, когда малыш научился ходить, его мир расширился и наполнился множеством вещей, которые “требуют” внимания к себе. Ребенок путешествует по квартире и изучает, как устроена плита на кухне, что спрятано в шкафу для обуви, также он стремится взять в руки каждый предмет, осмотреть, покрутить, попробовать “на зуб .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 descr="MC9004332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57606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686" y="2632556"/>
            <a:ext cx="422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ТРЕХ ЛЕТ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8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4920_4-p-fon-dlya-prezentatsii-detskii-sa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31984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трем годам родители часто обнаруживают, что с малышом не так-то просто справиться. Он вдруг перестает слушаться, а то, что совсем недавно принимал как должное, теперь вызывает у него бурю протеста. Почему же это происходит? И как призвать кроху к порядку?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645024"/>
            <a:ext cx="3240782" cy="241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497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1622</Words>
  <Application>Microsoft Office PowerPoint</Application>
  <PresentationFormat>Экран (4:3)</PresentationFormat>
  <Paragraphs>124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Microsoft PowerPoint 97-2003 Slide</vt:lpstr>
      <vt:lpstr>Диаграмма Microsoft Office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fizika</dc:creator>
  <cp:lastModifiedBy>fizika</cp:lastModifiedBy>
  <cp:revision>8</cp:revision>
  <dcterms:created xsi:type="dcterms:W3CDTF">2022-02-25T07:16:37Z</dcterms:created>
  <dcterms:modified xsi:type="dcterms:W3CDTF">2022-02-25T08:35:56Z</dcterms:modified>
</cp:coreProperties>
</file>